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9"/>
    <p:restoredTop sz="86418"/>
  </p:normalViewPr>
  <p:slideViewPr>
    <p:cSldViewPr>
      <p:cViewPr>
        <p:scale>
          <a:sx n="100" d="100"/>
          <a:sy n="100" d="100"/>
        </p:scale>
        <p:origin x="2392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46432-D138-B74D-9F74-3F096B198CF7}" type="datetimeFigureOut">
              <a:rPr lang="it-IT" smtClean="0"/>
              <a:t>14/04/21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C39D0-5E53-624E-BC82-0D99F3292F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45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810439FA-B41F-3B4C-A764-0D4BEAA958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342953" y="1189480"/>
            <a:ext cx="7772400" cy="1470025"/>
          </a:xfrm>
        </p:spPr>
        <p:txBody>
          <a:bodyPr/>
          <a:lstStyle>
            <a:lvl1pPr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9" name="Immagine 8" descr="logo lattes bianco.psd">
            <a:extLst>
              <a:ext uri="{FF2B5EF4-FFF2-40B4-BE49-F238E27FC236}">
                <a16:creationId xmlns:a16="http://schemas.microsoft.com/office/drawing/2014/main" id="{E784A149-F9A5-F44F-A66F-6A9F685EBA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106045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324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839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14/04/21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52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14/04/21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215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D07A-5312-4757-A6A8-3299142A6291}" type="datetimeFigureOut">
              <a:rPr lang="it-IT" smtClean="0"/>
              <a:pPr/>
              <a:t>14/04/21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BF82-92B2-45A9-BBA1-C55A9F440E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845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0572-DF82-4E90-BF5D-C9A1073E3810}" type="datetimeFigureOut">
              <a:rPr lang="it-IT" smtClean="0"/>
              <a:t>14/04/21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B344-384F-439E-B1A5-ECC561B121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671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foglio quadretti.psd">
            <a:extLst>
              <a:ext uri="{FF2B5EF4-FFF2-40B4-BE49-F238E27FC236}">
                <a16:creationId xmlns:a16="http://schemas.microsoft.com/office/drawing/2014/main" id="{D4247A78-33FE-3842-B42F-CD97C3BE5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-26988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7200"/>
            <a:ext cx="8229600" cy="114300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48511B8-C38F-C145-8388-A0B1BFD86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8229600" cy="4536000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2" name="Immagine 11" descr="foglio quadretti.psd">
            <a:extLst>
              <a:ext uri="{FF2B5EF4-FFF2-40B4-BE49-F238E27FC236}">
                <a16:creationId xmlns:a16="http://schemas.microsoft.com/office/drawing/2014/main" id="{DCBD5901-9947-CF43-8125-6AA1D5B3A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6179304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5" descr="logo LATTES OK nero.jpg">
            <a:extLst>
              <a:ext uri="{FF2B5EF4-FFF2-40B4-BE49-F238E27FC236}">
                <a16:creationId xmlns:a16="http://schemas.microsoft.com/office/drawing/2014/main" id="{125C3238-CC32-F944-95BE-C78ED9AC2D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52151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E345C4A-E5DC-734A-87BD-16352F6EE69A}"/>
              </a:ext>
            </a:extLst>
          </p:cNvPr>
          <p:cNvSpPr txBox="1"/>
          <p:nvPr userDrawn="1"/>
        </p:nvSpPr>
        <p:spPr>
          <a:xfrm>
            <a:off x="305780" y="6425257"/>
            <a:ext cx="8532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© 2021 S. Lattes &amp; C. Editori SpA Torino</a:t>
            </a:r>
          </a:p>
        </p:txBody>
      </p:sp>
    </p:spTree>
    <p:extLst>
      <p:ext uri="{BB962C8B-B14F-4D97-AF65-F5344CB8AC3E}">
        <p14:creationId xmlns:p14="http://schemas.microsoft.com/office/powerpoint/2010/main" val="247602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14/04/21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24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14/04/21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22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14/04/21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19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14/04/21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70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14/04/21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84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14/04/21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48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14/04/21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66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4183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F2B5F18-07D2-CA4E-9684-311B9F4F54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595" y="-147397"/>
            <a:ext cx="10729190" cy="7152794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61132F5A-E0A2-DC4D-98FC-85F2961DB771}"/>
              </a:ext>
            </a:extLst>
          </p:cNvPr>
          <p:cNvSpPr txBox="1">
            <a:spLocks/>
          </p:cNvSpPr>
          <p:nvPr/>
        </p:nvSpPr>
        <p:spPr>
          <a:xfrm>
            <a:off x="2163688" y="63266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5400" b="1" dirty="0"/>
              <a:t>Geometria solida:</a:t>
            </a:r>
            <a:br>
              <a:rPr lang="it-IT" sz="5400" b="1" dirty="0"/>
            </a:br>
            <a:r>
              <a:rPr lang="it-IT" sz="5400" b="1" dirty="0"/>
              <a:t>elementi fondamentali</a:t>
            </a:r>
            <a:endParaRPr lang="it-IT" sz="5400" dirty="0"/>
          </a:p>
        </p:txBody>
      </p:sp>
      <p:pic>
        <p:nvPicPr>
          <p:cNvPr id="5" name="Immagine 4" descr="logo LATTES OK nero.psd">
            <a:extLst>
              <a:ext uri="{FF2B5EF4-FFF2-40B4-BE49-F238E27FC236}">
                <a16:creationId xmlns:a16="http://schemas.microsoft.com/office/drawing/2014/main" id="{B8AD6810-4C73-D84C-AA9A-EA0F2AB8D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8267"/>
            <a:ext cx="948878" cy="99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CC603FD-E623-AE47-BAC5-DAAD58BFFA63}"/>
              </a:ext>
            </a:extLst>
          </p:cNvPr>
          <p:cNvSpPr txBox="1"/>
          <p:nvPr/>
        </p:nvSpPr>
        <p:spPr>
          <a:xfrm>
            <a:off x="305780" y="6425257"/>
            <a:ext cx="8532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© 2021 S. Lattes &amp; C. Editori SpA Torino</a:t>
            </a:r>
          </a:p>
        </p:txBody>
      </p:sp>
    </p:spTree>
    <p:extLst>
      <p:ext uri="{BB962C8B-B14F-4D97-AF65-F5344CB8AC3E}">
        <p14:creationId xmlns:p14="http://schemas.microsoft.com/office/powerpoint/2010/main" val="4158548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3F2F87-9D32-400E-96CC-D65E63074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Poliedri e solidi a superficie curva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9E4DCE-328B-49FA-BE86-1E00B0934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POLIEDRI</a:t>
            </a:r>
            <a:r>
              <a:rPr lang="it-IT" dirty="0">
                <a:effectLst/>
              </a:rPr>
              <a:t> 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I </a:t>
            </a:r>
            <a:r>
              <a:rPr lang="it-IT" b="1" dirty="0">
                <a:effectLst/>
              </a:rPr>
              <a:t>poliedri</a:t>
            </a:r>
            <a:r>
              <a:rPr lang="it-IT" dirty="0">
                <a:effectLst/>
              </a:rPr>
              <a:t> sono figure solide delimitate da poligoni situati su piani diversi e aventi a due a due un lato comune: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i poligoni si dicono </a:t>
            </a:r>
            <a:r>
              <a:rPr lang="it-IT" b="1" dirty="0">
                <a:effectLst/>
              </a:rPr>
              <a:t>facce</a:t>
            </a:r>
            <a:r>
              <a:rPr lang="it-IT" dirty="0">
                <a:effectLst/>
              </a:rPr>
              <a:t> del poliedro;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i lati dei poligoni si dicono </a:t>
            </a:r>
            <a:r>
              <a:rPr lang="it-IT" b="1" dirty="0">
                <a:effectLst/>
              </a:rPr>
              <a:t>spigoli</a:t>
            </a:r>
            <a:r>
              <a:rPr lang="it-IT" dirty="0">
                <a:effectLst/>
              </a:rPr>
              <a:t> del poliedro;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i vertici dei poligoni sono i </a:t>
            </a:r>
            <a:r>
              <a:rPr lang="it-IT" b="1" dirty="0">
                <a:effectLst/>
              </a:rPr>
              <a:t>vertici</a:t>
            </a:r>
            <a:r>
              <a:rPr lang="it-IT" dirty="0">
                <a:effectLst/>
              </a:rPr>
              <a:t> del poliedro;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ogni segmento che unisce due vertici non appartenenti alla stessa faccia si dice </a:t>
            </a:r>
            <a:r>
              <a:rPr lang="it-IT" b="1" dirty="0">
                <a:effectLst/>
              </a:rPr>
              <a:t>diagonale</a:t>
            </a:r>
            <a:r>
              <a:rPr lang="it-IT" dirty="0">
                <a:effectLst/>
              </a:rPr>
              <a:t> del poliedro</a:t>
            </a:r>
            <a:r>
              <a:rPr lang="it-IT" dirty="0"/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B937371-F4BC-E842-9872-81352E866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26" y="3933056"/>
            <a:ext cx="312034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80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3F2F87-9D32-400E-96CC-D65E63074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Poliedri e solidi a superficie curva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F98454E-5419-1144-BA14-7479939EAD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966"/>
          <a:stretch/>
        </p:blipFill>
        <p:spPr>
          <a:xfrm>
            <a:off x="4147638" y="1602000"/>
            <a:ext cx="2160241" cy="201622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E6006BD-B076-554B-867F-C7B3E0127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358" y="4149080"/>
            <a:ext cx="4861631" cy="1584176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9E4DCE-328B-49FA-BE86-1E00B0934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3538736" cy="453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Un poliedro è </a:t>
            </a:r>
            <a:r>
              <a:rPr lang="it-IT" b="1" dirty="0">
                <a:effectLst/>
              </a:rPr>
              <a:t>convesso</a:t>
            </a:r>
            <a:r>
              <a:rPr lang="it-IT" dirty="0">
                <a:effectLst/>
              </a:rPr>
              <a:t> quando i piani contenenti ciascuna faccia non attraversano il solido ma lo lasciano tutto dalla stessa parte (</a:t>
            </a:r>
            <a:r>
              <a:rPr lang="it-IT" b="1" dirty="0">
                <a:effectLst/>
              </a:rPr>
              <a:t>A</a:t>
            </a:r>
            <a:r>
              <a:rPr lang="it-IT" dirty="0">
                <a:effectLst/>
              </a:rPr>
              <a:t>).</a:t>
            </a: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Un poliedro è </a:t>
            </a:r>
            <a:r>
              <a:rPr lang="it-IT" b="1" dirty="0">
                <a:effectLst/>
              </a:rPr>
              <a:t>concavo</a:t>
            </a:r>
            <a:r>
              <a:rPr lang="it-IT" dirty="0">
                <a:effectLst/>
              </a:rPr>
              <a:t> quando almeno un piano cui appartiene una delle facce attraversa il solido (</a:t>
            </a:r>
            <a:r>
              <a:rPr lang="it-IT" b="1" dirty="0">
                <a:effectLst/>
              </a:rPr>
              <a:t>B</a:t>
            </a:r>
            <a:r>
              <a:rPr lang="it-IT" dirty="0">
                <a:effectLst/>
              </a:rPr>
              <a:t>).</a:t>
            </a: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La superficie di un qualunque poliedro può essere rappresentata su un piano ed è detta </a:t>
            </a:r>
            <a:r>
              <a:rPr lang="it-IT" b="1" dirty="0">
                <a:effectLst/>
              </a:rPr>
              <a:t>sviluppo piano del poliedro</a:t>
            </a:r>
            <a:r>
              <a:rPr lang="it-IT" dirty="0">
                <a:effectLst/>
              </a:rPr>
              <a:t>.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Indichiamo con </a:t>
            </a:r>
            <a:r>
              <a:rPr lang="it-IT" b="1" i="1" dirty="0">
                <a:effectLst/>
              </a:rPr>
              <a:t>A</a:t>
            </a:r>
            <a:r>
              <a:rPr lang="it-IT" b="1" i="1" baseline="-25000" dirty="0">
                <a:effectLst/>
              </a:rPr>
              <a:t>t</a:t>
            </a:r>
            <a:r>
              <a:rPr lang="it-IT" dirty="0">
                <a:effectLst/>
              </a:rPr>
              <a:t> l’</a:t>
            </a:r>
            <a:r>
              <a:rPr lang="it-IT" b="1" dirty="0">
                <a:effectLst/>
              </a:rPr>
              <a:t>area della superficie totale</a:t>
            </a:r>
            <a:r>
              <a:rPr lang="it-IT" dirty="0">
                <a:effectLst/>
              </a:rPr>
              <a:t>.</a:t>
            </a: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DBEF008-227B-BB4D-A63B-77ACB3FB0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869" r="-3903"/>
          <a:stretch/>
        </p:blipFill>
        <p:spPr>
          <a:xfrm>
            <a:off x="6606253" y="1602000"/>
            <a:ext cx="2160241" cy="2016224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EC80FCF4-2EAA-F64E-9103-BCCE190AFCEF}"/>
              </a:ext>
            </a:extLst>
          </p:cNvPr>
          <p:cNvSpPr/>
          <p:nvPr/>
        </p:nvSpPr>
        <p:spPr>
          <a:xfrm>
            <a:off x="5139030" y="1417334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/>
              <a:t>A</a:t>
            </a:r>
            <a:endParaRPr lang="it-IT" sz="160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A95FC85-E2F8-6945-8998-00B13ABBC801}"/>
              </a:ext>
            </a:extLst>
          </p:cNvPr>
          <p:cNvSpPr/>
          <p:nvPr/>
        </p:nvSpPr>
        <p:spPr>
          <a:xfrm>
            <a:off x="7432525" y="1417334"/>
            <a:ext cx="300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/>
              <a:t>B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871694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3F2F87-9D32-400E-96CC-D65E63074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Poliedri e solidi a superficie curva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9E4DCE-328B-49FA-BE86-1E00B0934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RELAZIONE DI EULERO 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Un poliedro prende il nome dal numero delle sue facce.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I poliedri aventi come facce poligoni regolari si dicono </a:t>
            </a:r>
            <a:r>
              <a:rPr lang="it-IT" b="1" dirty="0">
                <a:effectLst/>
              </a:rPr>
              <a:t>poliedri regolari</a:t>
            </a:r>
            <a:r>
              <a:rPr lang="it-IT" dirty="0">
                <a:effectLst/>
              </a:rPr>
              <a:t>.</a:t>
            </a: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La </a:t>
            </a:r>
            <a:r>
              <a:rPr lang="it-IT" b="1" dirty="0">
                <a:effectLst/>
              </a:rPr>
              <a:t>relazione di Eulero </a:t>
            </a:r>
            <a:r>
              <a:rPr lang="it-IT" dirty="0">
                <a:effectLst/>
              </a:rPr>
              <a:t>lega fra loro il numero delle facce (</a:t>
            </a:r>
            <a:r>
              <a:rPr lang="it-IT" i="1" dirty="0">
                <a:effectLst/>
              </a:rPr>
              <a:t>f</a:t>
            </a:r>
            <a:r>
              <a:rPr lang="it-IT" dirty="0">
                <a:effectLst/>
              </a:rPr>
              <a:t>), con il numero dei vertici (</a:t>
            </a:r>
            <a:r>
              <a:rPr lang="it-IT" i="1" dirty="0">
                <a:effectLst/>
              </a:rPr>
              <a:t>v</a:t>
            </a:r>
            <a:r>
              <a:rPr lang="it-IT" dirty="0">
                <a:effectLst/>
              </a:rPr>
              <a:t>) e quello degli spigoli (</a:t>
            </a:r>
            <a:r>
              <a:rPr lang="it-IT" i="1" dirty="0">
                <a:effectLst/>
              </a:rPr>
              <a:t>s</a:t>
            </a:r>
            <a:r>
              <a:rPr lang="it-IT" dirty="0">
                <a:effectLst/>
              </a:rPr>
              <a:t>) di un poliedro convesso secondo la formula</a:t>
            </a:r>
            <a:r>
              <a:rPr lang="it-IT" dirty="0"/>
              <a:t> </a:t>
            </a:r>
            <a:r>
              <a:rPr lang="it-IT" b="1" i="1" dirty="0">
                <a:effectLst/>
              </a:rPr>
              <a:t>f </a:t>
            </a:r>
            <a:r>
              <a:rPr lang="it-IT" b="1" dirty="0">
                <a:effectLst/>
              </a:rPr>
              <a:t>+</a:t>
            </a:r>
            <a:r>
              <a:rPr lang="it-IT" b="1" i="1" dirty="0">
                <a:effectLst/>
              </a:rPr>
              <a:t> v </a:t>
            </a:r>
            <a:r>
              <a:rPr lang="it-IT" b="1" dirty="0">
                <a:effectLst/>
              </a:rPr>
              <a:t>=</a:t>
            </a:r>
            <a:r>
              <a:rPr lang="it-IT" b="1" i="1" dirty="0">
                <a:effectLst/>
              </a:rPr>
              <a:t> s </a:t>
            </a:r>
            <a:r>
              <a:rPr lang="it-IT" b="1" dirty="0">
                <a:effectLst/>
              </a:rPr>
              <a:t>+ 2</a:t>
            </a: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BE89739-1E40-F841-88AF-6AE77C725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842" y="2528710"/>
            <a:ext cx="5130316" cy="136889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9434965-2601-C04E-86DF-574792716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657" y="4824317"/>
            <a:ext cx="6822685" cy="12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24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3F2F87-9D32-400E-96CC-D65E63074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Poliedri e solidi a superficie curva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9E4DCE-328B-49FA-BE86-1E00B0934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8229600" cy="1394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SOLIDI A SUPERFICIE CURVA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Un </a:t>
            </a:r>
            <a:r>
              <a:rPr lang="it-IT" b="1" dirty="0">
                <a:effectLst/>
              </a:rPr>
              <a:t>solido di rotazione </a:t>
            </a:r>
            <a:r>
              <a:rPr lang="it-IT" dirty="0">
                <a:effectLst/>
              </a:rPr>
              <a:t>è un solido che si ottiene facendo ruotare una figura piana di 360° attorno a un asse: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</a:t>
            </a:r>
            <a:r>
              <a:rPr lang="it-IT" dirty="0">
                <a:effectLst/>
              </a:rPr>
              <a:t>’asse </a:t>
            </a:r>
            <a:r>
              <a:rPr lang="it-IT" i="1" dirty="0">
                <a:effectLst/>
              </a:rPr>
              <a:t>r</a:t>
            </a:r>
            <a:r>
              <a:rPr lang="it-IT" dirty="0">
                <a:effectLst/>
              </a:rPr>
              <a:t> attorno a cui si effettua la rotazione è detto </a:t>
            </a:r>
            <a:r>
              <a:rPr lang="it-IT" b="1" dirty="0">
                <a:effectLst/>
              </a:rPr>
              <a:t>asse di rotazione</a:t>
            </a:r>
            <a:r>
              <a:rPr lang="it-IT" dirty="0"/>
              <a:t>;</a:t>
            </a:r>
            <a:r>
              <a:rPr lang="it-IT" dirty="0"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</a:t>
            </a:r>
            <a:r>
              <a:rPr lang="it-IT" dirty="0">
                <a:effectLst/>
              </a:rPr>
              <a:t>a linea che nella rotazione descrive la superficie del solido è detta </a:t>
            </a:r>
            <a:r>
              <a:rPr lang="it-IT" b="1" dirty="0">
                <a:effectLst/>
              </a:rPr>
              <a:t>generatrice</a:t>
            </a:r>
            <a:r>
              <a:rPr lang="it-IT" dirty="0">
                <a:effectLst/>
              </a:rPr>
              <a:t>.</a:t>
            </a:r>
            <a:endParaRPr lang="it-IT" dirty="0"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858FD9E-DF02-CC44-9859-C39F4A59C861}"/>
              </a:ext>
            </a:extLst>
          </p:cNvPr>
          <p:cNvSpPr/>
          <p:nvPr/>
        </p:nvSpPr>
        <p:spPr>
          <a:xfrm>
            <a:off x="457200" y="3140968"/>
            <a:ext cx="8229600" cy="1077218"/>
          </a:xfrm>
          <a:prstGeom prst="rect">
            <a:avLst/>
          </a:prstGeom>
        </p:spPr>
        <p:txBody>
          <a:bodyPr wrap="square" numCol="3" spcCol="180000">
            <a:spAutoFit/>
          </a:bodyPr>
          <a:lstStyle/>
          <a:p>
            <a:r>
              <a:rPr lang="it-IT" sz="1600" b="1" dirty="0"/>
              <a:t>Cilindro retto</a:t>
            </a:r>
            <a:r>
              <a:rPr lang="it-IT" sz="1600" dirty="0"/>
              <a:t>: si ottiene facendo ruotare un rettangolo attorno a una sua dimensione.</a:t>
            </a:r>
          </a:p>
          <a:p>
            <a:endParaRPr lang="it-IT" sz="1600" dirty="0"/>
          </a:p>
          <a:p>
            <a:r>
              <a:rPr lang="it-IT" sz="1600" b="1" dirty="0"/>
              <a:t>Cono retto</a:t>
            </a:r>
            <a:r>
              <a:rPr lang="it-IT" sz="1600" dirty="0"/>
              <a:t>: si ottiene facendo ruotare un triangolo rettangolo attorno a un suo cateto.</a:t>
            </a:r>
          </a:p>
          <a:p>
            <a:r>
              <a:rPr lang="it-IT" sz="1600" b="1" dirty="0"/>
              <a:t>Sfera</a:t>
            </a:r>
            <a:r>
              <a:rPr lang="it-IT" sz="1600" dirty="0"/>
              <a:t>: si ottiene facendo ruotare un semicerchio attorno al suo diametro.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EEE9D84-79CD-6749-9962-8B54AD9E6D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407"/>
          <a:stretch/>
        </p:blipFill>
        <p:spPr>
          <a:xfrm>
            <a:off x="462099" y="4218186"/>
            <a:ext cx="1949661" cy="192035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9404630-4DF8-8540-A987-22727AAFB9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51" r="34421"/>
          <a:stretch/>
        </p:blipFill>
        <p:spPr>
          <a:xfrm>
            <a:off x="3332621" y="4218186"/>
            <a:ext cx="2103475" cy="192035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1BFC1E6-A8DB-7146-B34C-310B0259B1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50" r="-554"/>
          <a:stretch/>
        </p:blipFill>
        <p:spPr>
          <a:xfrm>
            <a:off x="5971649" y="4218186"/>
            <a:ext cx="2200751" cy="192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25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3F2F87-9D32-400E-96CC-D65E63074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Equivalenza dei solidi e peso specifico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9E4DCE-328B-49FA-BE86-1E00B0934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Lo spazio occupato da un solido prende il nome di </a:t>
            </a:r>
            <a:r>
              <a:rPr lang="it-IT" b="1" dirty="0">
                <a:effectLst/>
              </a:rPr>
              <a:t>estensione</a:t>
            </a:r>
            <a:r>
              <a:rPr lang="it-IT" dirty="0">
                <a:effectLst/>
              </a:rPr>
              <a:t>.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Due figure solide congruenti hanno la stessa estensione.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Solidi diversi hanno generalmente estensioni diverse, ma se hanno uguale estensione si dicono </a:t>
            </a:r>
            <a:r>
              <a:rPr lang="it-IT" b="1" dirty="0">
                <a:effectLst/>
              </a:rPr>
              <a:t>equivalenti</a:t>
            </a:r>
            <a:r>
              <a:rPr lang="it-IT" dirty="0">
                <a:effectLst/>
              </a:rPr>
              <a:t> o </a:t>
            </a:r>
            <a:r>
              <a:rPr lang="it-IT" b="1" dirty="0" err="1">
                <a:effectLst/>
              </a:rPr>
              <a:t>equiestesi</a:t>
            </a:r>
            <a:r>
              <a:rPr lang="it-IT" dirty="0">
                <a:effectLst/>
              </a:rPr>
              <a:t>.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Per stabilire se due solidi sono equivalenti possiamo seguire diversi procedimenti, elencati nelle slide successive.</a:t>
            </a:r>
            <a:endParaRPr lang="it-IT" dirty="0">
              <a:effectLst/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38528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3F2F87-9D32-400E-96CC-D65E63074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Equivalenza dei solidi e peso specifico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9E4DCE-328B-49FA-BE86-1E00B0934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8229600" cy="18270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Si scompongono, se è possibile, i solidi dati in somma o differenza di parti congruenti:</a:t>
            </a: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it-IT" dirty="0"/>
              <a:t>I</a:t>
            </a:r>
            <a:r>
              <a:rPr lang="it-IT" dirty="0">
                <a:effectLst/>
              </a:rPr>
              <a:t> solidi sono equivalenti, in quanto </a:t>
            </a:r>
            <a:r>
              <a:rPr lang="it-IT" dirty="0" err="1">
                <a:effectLst/>
              </a:rPr>
              <a:t>equicomposti</a:t>
            </a:r>
            <a:r>
              <a:rPr lang="it-IT" dirty="0"/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1D06BF4-DA8F-DD40-BB83-8F2B2F75D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44" y="1916832"/>
            <a:ext cx="5580112" cy="105056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7BC8C29-1E8B-424B-BA10-5842F694F8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269"/>
          <a:stretch/>
        </p:blipFill>
        <p:spPr>
          <a:xfrm>
            <a:off x="5981043" y="3777333"/>
            <a:ext cx="2705757" cy="10279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B9BF5C1-A7A1-7847-8187-44878D08D2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90"/>
          <a:stretch/>
        </p:blipFill>
        <p:spPr>
          <a:xfrm>
            <a:off x="6588224" y="4941168"/>
            <a:ext cx="1781944" cy="1027935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8F3DEC00-149B-5043-8B23-4F4FA6E64E34}"/>
              </a:ext>
            </a:extLst>
          </p:cNvPr>
          <p:cNvSpPr/>
          <p:nvPr/>
        </p:nvSpPr>
        <p:spPr>
          <a:xfrm>
            <a:off x="457200" y="3700800"/>
            <a:ext cx="55801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Se i solidi non sono cavi e sono di materiali diversi, si immergono in due cilindri graduati contenenti la stessa quantità d’acqua. Un solido, immerso in un liquido, sposta una quantità di liquido pari alla sua estensione: se la quantità d’acqua spostata è la stessa nei due cilindri i solidi saranno equivalenti, altrimenti avrà estensione maggiore quello che sposta una maggiore quantità d’acqua.</a:t>
            </a:r>
            <a:endParaRPr lang="it-IT" sz="1600" dirty="0">
              <a:highlight>
                <a:srgbClr val="FFFF00"/>
              </a:highlight>
            </a:endParaRPr>
          </a:p>
          <a:p>
            <a:endParaRPr lang="it-IT" sz="1600" dirty="0"/>
          </a:p>
          <a:p>
            <a:r>
              <a:rPr lang="it-IT" sz="1600" dirty="0"/>
              <a:t>L’estensione del solido </a:t>
            </a:r>
            <a:r>
              <a:rPr lang="it-IT" sz="1600" b="1" dirty="0"/>
              <a:t>B</a:t>
            </a:r>
            <a:r>
              <a:rPr lang="it-IT" sz="1600" dirty="0"/>
              <a:t> è maggiore di quella del solido </a:t>
            </a:r>
            <a:r>
              <a:rPr lang="it-IT" sz="1600" b="1" dirty="0"/>
              <a:t>A</a:t>
            </a:r>
            <a:r>
              <a:rPr lang="it-IT" sz="1600" dirty="0"/>
              <a:t>.</a:t>
            </a:r>
            <a:endParaRPr lang="it-IT" sz="1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90560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3F2F87-9D32-400E-96CC-D65E63074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Equivalenza dei solidi e peso specifico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9E4DCE-328B-49FA-BE86-1E00B0934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8229600" cy="225904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Se i solidi non sono cavi e sono dello stesso materiale si possono pesare. Se il peso è uguale, i solidi sono equivalenti, altrimenti avrà estensione maggiore quello con peso maggiore.</a:t>
            </a: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it-IT" dirty="0"/>
              <a:t>I</a:t>
            </a:r>
            <a:r>
              <a:rPr lang="it-IT" dirty="0">
                <a:effectLst/>
              </a:rPr>
              <a:t> due solidi della figura di sinistra sono equivalenti; nella figura di destra il solido </a:t>
            </a:r>
            <a:r>
              <a:rPr lang="it-IT" b="1" dirty="0">
                <a:effectLst/>
              </a:rPr>
              <a:t>B</a:t>
            </a:r>
            <a:r>
              <a:rPr lang="it-IT" dirty="0">
                <a:effectLst/>
              </a:rPr>
              <a:t> ha estensione maggiore.</a:t>
            </a:r>
            <a:endParaRPr lang="it-IT" dirty="0">
              <a:effectLst/>
              <a:highlight>
                <a:srgbClr val="FFFF00"/>
              </a:highligh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99AB6DE-6E4A-C84B-B59C-D2E8A74DC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916" y="2132856"/>
            <a:ext cx="6084168" cy="1048241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DCE10EB7-3F2E-8249-A186-15B0FBD4D8B5}"/>
              </a:ext>
            </a:extLst>
          </p:cNvPr>
          <p:cNvSpPr/>
          <p:nvPr/>
        </p:nvSpPr>
        <p:spPr>
          <a:xfrm>
            <a:off x="457200" y="4005064"/>
            <a:ext cx="4978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1600" dirty="0"/>
              <a:t>Se i solidi sono cavi basterà riempirli con la stessa sostanza, per esempio sabbia, farina, sale... Se i due solidi contengono la stessa quantità di materiale sono equivalenti, altrimenti ha estensione maggiore quello che contiene la quantità maggiore di materiale.</a:t>
            </a:r>
            <a:endParaRPr lang="it-IT" sz="1600" dirty="0">
              <a:highlight>
                <a:srgbClr val="FFFF00"/>
              </a:highlight>
            </a:endParaRPr>
          </a:p>
          <a:p>
            <a:endParaRPr lang="it-IT" sz="1600" dirty="0"/>
          </a:p>
          <a:p>
            <a:r>
              <a:rPr lang="it-IT" sz="1600" dirty="0"/>
              <a:t>I due solidi </a:t>
            </a:r>
            <a:r>
              <a:rPr lang="it-IT" sz="1600" b="1" dirty="0"/>
              <a:t>A</a:t>
            </a:r>
            <a:r>
              <a:rPr lang="it-IT" sz="1600" dirty="0"/>
              <a:t> e </a:t>
            </a:r>
            <a:r>
              <a:rPr lang="it-IT" sz="1600" b="1" dirty="0"/>
              <a:t>B</a:t>
            </a:r>
            <a:r>
              <a:rPr lang="it-IT" sz="1600" dirty="0"/>
              <a:t> contengono quantità diverse della stessa sostanza, non sono quindi equivalenti.</a:t>
            </a:r>
            <a:endParaRPr lang="it-IT" sz="1600" dirty="0">
              <a:highlight>
                <a:srgbClr val="FFFF00"/>
              </a:highlight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ACBC66F-ABBD-3849-BF8A-2448DB5D0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676904"/>
            <a:ext cx="2914645" cy="227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35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3F2F87-9D32-400E-96CC-D65E63074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Equivalenza dei solidi e peso specifico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9E4DCE-328B-49FA-BE86-1E00B0934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VOLUME DI UN SOLIDO </a:t>
            </a:r>
          </a:p>
          <a:p>
            <a:pPr marL="0" indent="0">
              <a:buNone/>
            </a:pPr>
            <a:r>
              <a:rPr lang="it-IT" dirty="0"/>
              <a:t>Per </a:t>
            </a:r>
            <a:r>
              <a:rPr lang="it-IT" b="1" dirty="0"/>
              <a:t>misurare l’estensione di un solido</a:t>
            </a:r>
            <a:r>
              <a:rPr lang="it-IT" dirty="0"/>
              <a:t> o</a:t>
            </a:r>
            <a:r>
              <a:rPr lang="it-IT" dirty="0">
                <a:effectLst/>
              </a:rPr>
              <a:t>ccorre confrontarla </a:t>
            </a:r>
            <a:br>
              <a:rPr lang="it-IT" dirty="0">
                <a:effectLst/>
              </a:rPr>
            </a:br>
            <a:r>
              <a:rPr lang="it-IT" dirty="0">
                <a:effectLst/>
              </a:rPr>
              <a:t>con quella di un altro solido scelto come unità di misura e </a:t>
            </a:r>
            <a:br>
              <a:rPr lang="it-IT" dirty="0">
                <a:effectLst/>
              </a:rPr>
            </a:br>
            <a:r>
              <a:rPr lang="it-IT" dirty="0">
                <a:effectLst/>
              </a:rPr>
              <a:t>calcolare quante volte l’unità di misura è contenuta nel solido. </a:t>
            </a: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it-IT" b="1" dirty="0">
                <a:effectLst/>
              </a:rPr>
              <a:t>Il volume di un solido, che si indica con la lettera </a:t>
            </a:r>
            <a:r>
              <a:rPr lang="it-IT" b="1" i="1" dirty="0">
                <a:effectLst/>
              </a:rPr>
              <a:t>V</a:t>
            </a:r>
            <a:r>
              <a:rPr lang="it-IT" dirty="0">
                <a:effectLst/>
              </a:rPr>
              <a:t>, </a:t>
            </a:r>
            <a:r>
              <a:rPr lang="it-IT" b="1" dirty="0">
                <a:effectLst/>
              </a:rPr>
              <a:t>è il </a:t>
            </a:r>
            <a:br>
              <a:rPr lang="it-IT" b="1" dirty="0">
                <a:effectLst/>
              </a:rPr>
            </a:br>
            <a:r>
              <a:rPr lang="it-IT" b="1" dirty="0">
                <a:effectLst/>
              </a:rPr>
              <a:t>numero che indica quante volte l’unità di misura scelta </a:t>
            </a:r>
            <a:br>
              <a:rPr lang="it-IT" b="1" dirty="0">
                <a:effectLst/>
              </a:rPr>
            </a:br>
            <a:r>
              <a:rPr lang="it-IT" b="1" dirty="0">
                <a:effectLst/>
              </a:rPr>
              <a:t>è contenuta nel solido considerato.</a:t>
            </a:r>
            <a:endParaRPr lang="it-IT" b="1" dirty="0"/>
          </a:p>
          <a:p>
            <a:pPr marL="0" indent="0">
              <a:buNone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</a:t>
            </a:r>
            <a:r>
              <a:rPr lang="it-IT" dirty="0">
                <a:effectLst/>
              </a:rPr>
              <a:t>’unità di misura del volume è il </a:t>
            </a:r>
            <a:r>
              <a:rPr lang="it-IT" b="1" dirty="0">
                <a:effectLst/>
              </a:rPr>
              <a:t>metro cubo </a:t>
            </a:r>
            <a:r>
              <a:rPr lang="it-IT" dirty="0">
                <a:effectLst/>
              </a:rPr>
              <a:t>(m</a:t>
            </a:r>
            <a:r>
              <a:rPr lang="it-IT" baseline="30000" dirty="0">
                <a:effectLst/>
              </a:rPr>
              <a:t>3</a:t>
            </a:r>
            <a:r>
              <a:rPr lang="it-IT" dirty="0">
                <a:effectLst/>
              </a:rPr>
              <a:t>) con i suoi multipli e sottomultipli.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Nei gas e nei liquidi le misure di volume vengono a volte espresse con unità di misura di capacità: il </a:t>
            </a:r>
            <a:r>
              <a:rPr lang="it-IT" b="1" dirty="0">
                <a:effectLst/>
              </a:rPr>
              <a:t>litro</a:t>
            </a:r>
            <a:r>
              <a:rPr lang="it-IT" dirty="0">
                <a:effectLst/>
              </a:rPr>
              <a:t> (ℓ) con i suoi multipli e sottomultipli.</a:t>
            </a:r>
          </a:p>
          <a:p>
            <a:pPr marL="0" indent="0">
              <a:buNone/>
            </a:pPr>
            <a:endParaRPr lang="it-IT" b="1" dirty="0">
              <a:effectLst/>
            </a:endParaRPr>
          </a:p>
          <a:p>
            <a:pPr marL="0" indent="0">
              <a:buNone/>
            </a:pPr>
            <a:r>
              <a:rPr lang="it-IT" b="1" dirty="0">
                <a:effectLst/>
              </a:rPr>
              <a:t>RICORDA</a:t>
            </a:r>
            <a:r>
              <a:rPr lang="it-IT" dirty="0">
                <a:effectLst/>
              </a:rPr>
              <a:t>: 1 ℓ è equivalente a 1 dm</a:t>
            </a:r>
            <a:r>
              <a:rPr lang="it-IT" baseline="30000" dirty="0">
                <a:effectLst/>
              </a:rPr>
              <a:t>3</a:t>
            </a:r>
            <a:r>
              <a:rPr lang="it-IT" dirty="0">
                <a:effectLst/>
              </a:rPr>
              <a:t>, 1 ml è equivalente a 1 cm</a:t>
            </a:r>
            <a:r>
              <a:rPr lang="it-IT" baseline="30000" dirty="0">
                <a:effectLst/>
              </a:rPr>
              <a:t>3</a:t>
            </a:r>
            <a:r>
              <a:rPr lang="it-IT" dirty="0">
                <a:effectLst/>
              </a:rPr>
              <a:t> e 10 hl sono equivalenti a 1 m</a:t>
            </a:r>
            <a:r>
              <a:rPr lang="it-IT" baseline="30000" dirty="0">
                <a:effectLst/>
              </a:rPr>
              <a:t>3</a:t>
            </a:r>
            <a:r>
              <a:rPr lang="it-IT" dirty="0">
                <a:effectLst/>
              </a:rPr>
              <a:t>. </a:t>
            </a: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5D46A50-50C1-8D49-94F0-A89399612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2016337"/>
            <a:ext cx="2584433" cy="140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8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3F2F87-9D32-400E-96CC-D65E63074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Equivalenza dei solidi e peso specifico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E9E4DCE-328B-49FA-BE86-1E00B0934869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  <a:effectLst/>
                  </a:rPr>
                  <a:t>PESO SPECIFICO E DENSITÀ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Materiali diversi, a parità di volume, hanno pesi diversi.</a:t>
                </a:r>
                <a:endParaRPr lang="it-IT" dirty="0"/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Il </a:t>
                </a:r>
                <a:r>
                  <a:rPr lang="it-IT" b="1" dirty="0">
                    <a:effectLst/>
                  </a:rPr>
                  <a:t>peso specifico </a:t>
                </a:r>
                <a:r>
                  <a:rPr lang="it-IT" b="1" i="1" dirty="0"/>
                  <a:t>P</a:t>
                </a:r>
                <a:r>
                  <a:rPr lang="it-IT" b="1" i="1" baseline="-25000" dirty="0"/>
                  <a:t>s </a:t>
                </a:r>
                <a:r>
                  <a:rPr lang="it-IT" dirty="0">
                    <a:effectLst/>
                  </a:rPr>
                  <a:t>della sostanza che costituisce un corpo è il rapporto fra il peso </a:t>
                </a:r>
                <a:r>
                  <a:rPr lang="it-IT" i="1" dirty="0">
                    <a:effectLst/>
                  </a:rPr>
                  <a:t>P</a:t>
                </a:r>
                <a:r>
                  <a:rPr lang="it-IT" dirty="0">
                    <a:effectLst/>
                  </a:rPr>
                  <a:t> e il volume </a:t>
                </a:r>
                <a:r>
                  <a:rPr lang="it-IT" i="1" dirty="0">
                    <a:effectLst/>
                  </a:rPr>
                  <a:t>V</a:t>
                </a:r>
                <a:r>
                  <a:rPr lang="it-IT" dirty="0">
                    <a:effectLst/>
                  </a:rPr>
                  <a:t> del corpo stesso:</a:t>
                </a:r>
              </a:p>
              <a:p>
                <a:pPr lvl="1"/>
                <a:r>
                  <a:rPr lang="it-IT" b="1" i="1" dirty="0"/>
                  <a:t>P</a:t>
                </a:r>
                <a:r>
                  <a:rPr lang="it-IT" b="1" i="1" baseline="-25000" dirty="0"/>
                  <a:t>s</a:t>
                </a:r>
                <a:r>
                  <a:rPr lang="it-IT" b="1" i="1" dirty="0"/>
                  <a:t> </a:t>
                </a:r>
                <a:r>
                  <a:rPr lang="it-IT" b="1" dirty="0"/>
                  <a:t>=</a:t>
                </a:r>
                <a:r>
                  <a:rPr lang="it-IT" b="1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num>
                      <m:den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den>
                    </m:f>
                  </m:oMath>
                </a14:m>
                <a:r>
                  <a:rPr lang="it-IT" b="1" i="1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La </a:t>
                </a:r>
                <a:r>
                  <a:rPr lang="it-IT" b="1" dirty="0">
                    <a:effectLst/>
                  </a:rPr>
                  <a:t>densità</a:t>
                </a:r>
                <a:r>
                  <a:rPr lang="it-IT" dirty="0">
                    <a:effectLst/>
                  </a:rPr>
                  <a:t> </a:t>
                </a:r>
                <a:r>
                  <a:rPr lang="it-IT" b="1" i="1" dirty="0">
                    <a:effectLst/>
                  </a:rPr>
                  <a:t>d</a:t>
                </a:r>
                <a:r>
                  <a:rPr lang="it-IT" dirty="0">
                    <a:effectLst/>
                  </a:rPr>
                  <a:t> di un corpo è il rapporto fra la sua massa </a:t>
                </a:r>
                <a:r>
                  <a:rPr lang="it-IT" i="1" dirty="0">
                    <a:effectLst/>
                  </a:rPr>
                  <a:t>m</a:t>
                </a:r>
                <a:r>
                  <a:rPr lang="it-IT" dirty="0">
                    <a:effectLst/>
                  </a:rPr>
                  <a:t> e il suo volume </a:t>
                </a:r>
                <a:r>
                  <a:rPr lang="it-IT" i="1" dirty="0">
                    <a:effectLst/>
                  </a:rPr>
                  <a:t>V</a:t>
                </a:r>
                <a:r>
                  <a:rPr lang="it-IT" dirty="0">
                    <a:effectLst/>
                  </a:rPr>
                  <a:t>:</a:t>
                </a:r>
              </a:p>
              <a:p>
                <a:pPr lvl="1"/>
                <a:r>
                  <a:rPr lang="it-IT" b="1" i="1" dirty="0"/>
                  <a:t>d </a:t>
                </a:r>
                <a:r>
                  <a:rPr lang="it-IT" b="1" dirty="0"/>
                  <a:t>=</a:t>
                </a:r>
                <a:r>
                  <a:rPr lang="it-IT" b="1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den>
                    </m:f>
                  </m:oMath>
                </a14:m>
                <a:r>
                  <a:rPr lang="it-IT" b="1" i="1" dirty="0"/>
                  <a:t> </a:t>
                </a:r>
              </a:p>
              <a:p>
                <a:pPr marL="0" indent="0">
                  <a:buNone/>
                </a:pPr>
                <a:endParaRPr lang="it-IT" b="1"/>
              </a:p>
              <a:p>
                <a:pPr marL="0" indent="0">
                  <a:buNone/>
                </a:pPr>
                <a:r>
                  <a:rPr lang="it-IT" b="1"/>
                  <a:t>Peso</a:t>
                </a:r>
                <a:r>
                  <a:rPr lang="it-IT"/>
                  <a:t> </a:t>
                </a:r>
                <a:r>
                  <a:rPr lang="it-IT" dirty="0"/>
                  <a:t>e </a:t>
                </a:r>
                <a:r>
                  <a:rPr lang="it-IT" b="1" dirty="0"/>
                  <a:t>massa</a:t>
                </a:r>
                <a:r>
                  <a:rPr lang="it-IT" dirty="0"/>
                  <a:t> non sono sinonimi: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i</a:t>
                </a:r>
                <a:r>
                  <a:rPr lang="it-IT" dirty="0">
                    <a:effectLst/>
                  </a:rPr>
                  <a:t>l </a:t>
                </a:r>
                <a:r>
                  <a:rPr lang="it-IT" b="1" dirty="0">
                    <a:effectLst/>
                  </a:rPr>
                  <a:t>peso</a:t>
                </a:r>
                <a:r>
                  <a:rPr lang="it-IT" dirty="0">
                    <a:effectLst/>
                  </a:rPr>
                  <a:t> è una forza che dipende dalla forza di gravità;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l</a:t>
                </a:r>
                <a:r>
                  <a:rPr lang="it-IT" dirty="0">
                    <a:effectLst/>
                  </a:rPr>
                  <a:t>a </a:t>
                </a:r>
                <a:r>
                  <a:rPr lang="it-IT" b="1" dirty="0">
                    <a:effectLst/>
                  </a:rPr>
                  <a:t>massa</a:t>
                </a:r>
                <a:r>
                  <a:rPr lang="it-IT" dirty="0">
                    <a:effectLst/>
                  </a:rPr>
                  <a:t> è la quantità di materia che occupa un dato volume.</a:t>
                </a:r>
                <a:endParaRPr lang="it-IT" b="1" i="1" dirty="0">
                  <a:effectLst/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E9E4DCE-328B-49FA-BE86-1E00B09348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370" t="-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759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3F2F87-9D32-400E-96CC-D65E63074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Oggetti tridimensionali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9E4DCE-328B-49FA-BE86-1E00B0934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405964"/>
            <a:ext cx="8229600" cy="4732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G</a:t>
            </a:r>
            <a:r>
              <a:rPr lang="it-IT" dirty="0">
                <a:effectLst/>
              </a:rPr>
              <a:t>li </a:t>
            </a:r>
            <a:r>
              <a:rPr lang="it-IT" b="1" dirty="0">
                <a:effectLst/>
              </a:rPr>
              <a:t>oggetti</a:t>
            </a:r>
            <a:r>
              <a:rPr lang="it-IT" dirty="0">
                <a:effectLst/>
              </a:rPr>
              <a:t> </a:t>
            </a:r>
            <a:r>
              <a:rPr lang="it-IT" b="1" dirty="0">
                <a:effectLst/>
              </a:rPr>
              <a:t>tridimensionali</a:t>
            </a:r>
            <a:r>
              <a:rPr lang="it-IT" dirty="0">
                <a:effectLst/>
              </a:rPr>
              <a:t> sono figure solide con tre dimensioni: </a:t>
            </a:r>
            <a:br>
              <a:rPr lang="it-IT" dirty="0">
                <a:effectLst/>
              </a:rPr>
            </a:br>
            <a:r>
              <a:rPr lang="it-IT" b="1" dirty="0">
                <a:effectLst/>
              </a:rPr>
              <a:t>lunghezza</a:t>
            </a:r>
            <a:r>
              <a:rPr lang="it-IT" dirty="0">
                <a:effectLst/>
              </a:rPr>
              <a:t>, </a:t>
            </a:r>
            <a:r>
              <a:rPr lang="it-IT" b="1" dirty="0">
                <a:effectLst/>
              </a:rPr>
              <a:t>larghezza</a:t>
            </a:r>
            <a:r>
              <a:rPr lang="it-IT" dirty="0">
                <a:effectLst/>
              </a:rPr>
              <a:t> e </a:t>
            </a:r>
            <a:r>
              <a:rPr lang="it-IT" b="1" dirty="0">
                <a:effectLst/>
              </a:rPr>
              <a:t>altezza</a:t>
            </a:r>
            <a:r>
              <a:rPr lang="it-IT" dirty="0">
                <a:effectLst/>
              </a:rPr>
              <a:t> (o spessore).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it-IT" dirty="0">
                <a:effectLst/>
              </a:rPr>
              <a:t>Se si vuole disegnare su un foglio un oggetto tridimensionale, </a:t>
            </a:r>
            <a:br>
              <a:rPr lang="it-IT" dirty="0">
                <a:effectLst/>
              </a:rPr>
            </a:br>
            <a:r>
              <a:rPr lang="it-IT" dirty="0">
                <a:effectLst/>
              </a:rPr>
              <a:t>occorre far uso della </a:t>
            </a:r>
            <a:r>
              <a:rPr lang="it-IT" b="1" dirty="0">
                <a:effectLst/>
              </a:rPr>
              <a:t>prospettiva obliqua</a:t>
            </a:r>
            <a:r>
              <a:rPr lang="it-IT" dirty="0">
                <a:effectLst/>
              </a:rPr>
              <a:t>.</a:t>
            </a: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Nel passaggio dalla realtà alla prospettiva, alcune caratteristiche si conservano, altre no: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le facce frontali, </a:t>
            </a:r>
            <a:r>
              <a:rPr lang="it-IT" i="1" dirty="0">
                <a:effectLst/>
              </a:rPr>
              <a:t>ABFE</a:t>
            </a:r>
            <a:r>
              <a:rPr lang="it-IT" dirty="0">
                <a:effectLst/>
              </a:rPr>
              <a:t> e </a:t>
            </a:r>
            <a:r>
              <a:rPr lang="it-IT" i="1" dirty="0">
                <a:effectLst/>
              </a:rPr>
              <a:t>DCGH</a:t>
            </a:r>
            <a:r>
              <a:rPr lang="it-IT" dirty="0">
                <a:effectLst/>
              </a:rPr>
              <a:t>, sono disegnate nella loro vera forma;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gli spigoli verticali rimangono verticali e paralleli conservando le loro misure;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le ampiezze degli angoli non sempre corrispondono a quelle reali, solo gli angoli delle facce </a:t>
            </a:r>
            <a:r>
              <a:rPr lang="it-IT" i="1" dirty="0">
                <a:effectLst/>
              </a:rPr>
              <a:t>ABFE</a:t>
            </a:r>
            <a:r>
              <a:rPr lang="it-IT" dirty="0">
                <a:effectLst/>
              </a:rPr>
              <a:t> e </a:t>
            </a:r>
            <a:r>
              <a:rPr lang="it-IT" i="1" dirty="0">
                <a:effectLst/>
              </a:rPr>
              <a:t>DCGH</a:t>
            </a:r>
            <a:r>
              <a:rPr lang="it-IT" dirty="0">
                <a:effectLst/>
              </a:rPr>
              <a:t> rimangono retti;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gli spigoli orizzontali che sono rappresentati in direzione obliqua hanno dimensioni ridotte;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i segmenti nascosti sono disegnati tratteggiati come se il solido fosse trasparente.</a:t>
            </a: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0ABC32A-64D8-6943-ACED-7B95A6C42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405963"/>
            <a:ext cx="1588677" cy="109747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6B57505-721D-744D-ACA8-3255A1CB08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9813"/>
          <a:stretch/>
        </p:blipFill>
        <p:spPr>
          <a:xfrm>
            <a:off x="683568" y="3043566"/>
            <a:ext cx="4788024" cy="98663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77FB602-69FD-1344-9DE0-2DB1E615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74" t="40187" r="28888"/>
          <a:stretch/>
        </p:blipFill>
        <p:spPr>
          <a:xfrm>
            <a:off x="5999815" y="2503434"/>
            <a:ext cx="1964905" cy="146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1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3F2F87-9D32-400E-96CC-D65E63074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Rette e piani nello spazio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9E4DCE-328B-49FA-BE86-1E00B0934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RETTE E PIANI NELLO SPAZIO</a:t>
            </a:r>
          </a:p>
          <a:p>
            <a:pPr marL="0" indent="0">
              <a:buNone/>
            </a:pPr>
            <a:r>
              <a:rPr lang="it-IT" dirty="0"/>
              <a:t>P</a:t>
            </a:r>
            <a:r>
              <a:rPr lang="it-IT" dirty="0">
                <a:effectLst/>
              </a:rPr>
              <a:t>er individuare un </a:t>
            </a:r>
            <a:r>
              <a:rPr lang="it-IT" b="1" dirty="0">
                <a:effectLst/>
              </a:rPr>
              <a:t>piano</a:t>
            </a:r>
            <a:r>
              <a:rPr lang="it-IT" dirty="0">
                <a:effectLst/>
              </a:rPr>
              <a:t> sono necessari: tre punti non allineati, o una retta e un punto non appartenente a essa, o due rette incidenti o due rette parallele.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Una retta e un piano possono assumere nello spazio le seguenti reciproche posizioni: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srgbClr val="FF0000"/>
                </a:solidFill>
                <a:effectLst/>
              </a:rPr>
              <a:t>r</a:t>
            </a:r>
            <a:r>
              <a:rPr lang="it-IT" b="1" dirty="0">
                <a:solidFill>
                  <a:srgbClr val="FF0000"/>
                </a:solidFill>
                <a:effectLst/>
              </a:rPr>
              <a:t> giace su α</a:t>
            </a:r>
            <a:r>
              <a:rPr lang="it-IT" dirty="0">
                <a:effectLst/>
              </a:rPr>
              <a:t>: tutti i punti della retta </a:t>
            </a:r>
            <a:r>
              <a:rPr lang="it-IT" i="1" dirty="0">
                <a:effectLst/>
              </a:rPr>
              <a:t>r</a:t>
            </a:r>
            <a:r>
              <a:rPr lang="it-IT" dirty="0">
                <a:effectLst/>
              </a:rPr>
              <a:t> appartengono </a:t>
            </a:r>
            <a:br>
              <a:rPr lang="it-IT" dirty="0">
                <a:effectLst/>
              </a:rPr>
            </a:br>
            <a:r>
              <a:rPr lang="it-IT" dirty="0">
                <a:effectLst/>
              </a:rPr>
              <a:t>al piano α;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srgbClr val="00B050"/>
                </a:solidFill>
                <a:effectLst/>
              </a:rPr>
              <a:t>s</a:t>
            </a:r>
            <a:r>
              <a:rPr lang="it-IT" b="1" dirty="0">
                <a:solidFill>
                  <a:srgbClr val="00B050"/>
                </a:solidFill>
                <a:effectLst/>
              </a:rPr>
              <a:t> è incidente ad α nel punto </a:t>
            </a:r>
            <a:r>
              <a:rPr lang="it-IT" b="1" i="1" dirty="0">
                <a:solidFill>
                  <a:srgbClr val="00B050"/>
                </a:solidFill>
                <a:effectLst/>
              </a:rPr>
              <a:t>P</a:t>
            </a:r>
            <a:r>
              <a:rPr lang="it-IT" dirty="0">
                <a:effectLst/>
              </a:rPr>
              <a:t>: la retta </a:t>
            </a:r>
            <a:r>
              <a:rPr lang="it-IT" i="1" dirty="0">
                <a:effectLst/>
              </a:rPr>
              <a:t>s</a:t>
            </a:r>
            <a:r>
              <a:rPr lang="it-IT" dirty="0">
                <a:effectLst/>
              </a:rPr>
              <a:t> ha un solo </a:t>
            </a:r>
            <a:br>
              <a:rPr lang="it-IT" dirty="0">
                <a:effectLst/>
              </a:rPr>
            </a:br>
            <a:r>
              <a:rPr lang="it-IT" dirty="0">
                <a:effectLst/>
              </a:rPr>
              <a:t>punto in comune con il piano α;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srgbClr val="0070C0"/>
                </a:solidFill>
                <a:effectLst/>
              </a:rPr>
              <a:t>t</a:t>
            </a:r>
            <a:r>
              <a:rPr lang="it-IT" b="1" dirty="0">
                <a:solidFill>
                  <a:srgbClr val="0070C0"/>
                </a:solidFill>
                <a:effectLst/>
              </a:rPr>
              <a:t> è parallela ad α</a:t>
            </a:r>
            <a:r>
              <a:rPr lang="it-IT" dirty="0">
                <a:effectLst/>
              </a:rPr>
              <a:t>: la retta </a:t>
            </a:r>
            <a:r>
              <a:rPr lang="it-IT" i="1" dirty="0">
                <a:effectLst/>
              </a:rPr>
              <a:t>t</a:t>
            </a:r>
            <a:r>
              <a:rPr lang="it-IT" dirty="0">
                <a:effectLst/>
              </a:rPr>
              <a:t> non ha punti in comune </a:t>
            </a:r>
            <a:br>
              <a:rPr lang="it-IT" dirty="0">
                <a:effectLst/>
              </a:rPr>
            </a:br>
            <a:r>
              <a:rPr lang="it-IT" dirty="0">
                <a:effectLst/>
              </a:rPr>
              <a:t>con il piano α.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F30DE71-F952-5941-AEB4-05799981F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2996952"/>
            <a:ext cx="3240360" cy="185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55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3F2F87-9D32-400E-96CC-D65E63074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Rette e piani nello spazio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9E4DCE-328B-49FA-BE86-1E00B0934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Un caso particolare di retta incidente a un piano è la retta </a:t>
            </a:r>
            <a:r>
              <a:rPr lang="it-IT" i="1" dirty="0">
                <a:effectLst/>
              </a:rPr>
              <a:t>v</a:t>
            </a:r>
            <a:r>
              <a:rPr lang="it-IT" dirty="0">
                <a:effectLst/>
              </a:rPr>
              <a:t> perpendicolare ad α:</a:t>
            </a:r>
          </a:p>
          <a:p>
            <a:pPr lvl="1"/>
            <a:r>
              <a:rPr lang="it-IT" b="1" i="1" dirty="0">
                <a:effectLst/>
              </a:rPr>
              <a:t>v</a:t>
            </a:r>
            <a:r>
              <a:rPr lang="it-IT" b="1" dirty="0">
                <a:effectLst/>
              </a:rPr>
              <a:t> ⊥ α</a:t>
            </a:r>
            <a:r>
              <a:rPr lang="it-IT" dirty="0">
                <a:effectLst/>
              </a:rPr>
              <a:t> </a:t>
            </a:r>
          </a:p>
          <a:p>
            <a:pPr marL="0" indent="0">
              <a:buNone/>
            </a:pPr>
            <a:r>
              <a:rPr lang="it-IT" dirty="0"/>
              <a:t>L</a:t>
            </a:r>
            <a:r>
              <a:rPr lang="it-IT" dirty="0">
                <a:effectLst/>
              </a:rPr>
              <a:t>a retta </a:t>
            </a:r>
            <a:r>
              <a:rPr lang="it-IT" i="1" dirty="0">
                <a:effectLst/>
              </a:rPr>
              <a:t>v</a:t>
            </a:r>
            <a:r>
              <a:rPr lang="it-IT" dirty="0">
                <a:effectLst/>
              </a:rPr>
              <a:t> incidente al piano α nel punto </a:t>
            </a:r>
            <a:r>
              <a:rPr lang="it-IT" i="1" dirty="0">
                <a:effectLst/>
              </a:rPr>
              <a:t>P</a:t>
            </a:r>
            <a:r>
              <a:rPr lang="it-IT" dirty="0">
                <a:effectLst/>
              </a:rPr>
              <a:t> è perpendicolare a tutte le rette del piano passanti per </a:t>
            </a:r>
            <a:r>
              <a:rPr lang="it-IT" i="1" dirty="0">
                <a:effectLst/>
              </a:rPr>
              <a:t>P</a:t>
            </a:r>
            <a:r>
              <a:rPr lang="it-IT" dirty="0">
                <a:effectLst/>
              </a:rPr>
              <a:t> detto </a:t>
            </a:r>
            <a:r>
              <a:rPr lang="it-IT" b="1" dirty="0">
                <a:effectLst/>
              </a:rPr>
              <a:t>piede</a:t>
            </a:r>
            <a:r>
              <a:rPr lang="it-IT" dirty="0">
                <a:effectLst/>
              </a:rPr>
              <a:t> della perpendicolare.</a:t>
            </a: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b="1" dirty="0">
                <a:effectLst/>
              </a:rPr>
              <a:t>Una retta è perpendicolare a un piano quando lo interseca in un punto ed è perpendicolare a due rette di quel piano passanti per quel punto.</a:t>
            </a:r>
            <a:endParaRPr lang="it-IT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554F584-85C4-F342-A6A6-22A3885F5D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02"/>
          <a:stretch/>
        </p:blipFill>
        <p:spPr>
          <a:xfrm>
            <a:off x="3491880" y="2708920"/>
            <a:ext cx="2362079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50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3F2F87-9D32-400E-96CC-D65E63074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Rette e piani nello spazio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9E4DCE-328B-49FA-BE86-1E00B0934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PUNTI E PIANI NELLO SPAZIO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Un punto e un piano possono assumere nello spazio le seguenti posizioni reciproche: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i</a:t>
            </a:r>
            <a:r>
              <a:rPr lang="it-IT" b="1" dirty="0">
                <a:effectLst/>
              </a:rPr>
              <a:t>l punto </a:t>
            </a:r>
            <a:r>
              <a:rPr lang="it-IT" b="1" i="1" dirty="0">
                <a:effectLst/>
              </a:rPr>
              <a:t>A</a:t>
            </a:r>
            <a:r>
              <a:rPr lang="it-IT" b="1" dirty="0">
                <a:effectLst/>
              </a:rPr>
              <a:t> giace su α</a:t>
            </a:r>
            <a:r>
              <a:rPr lang="it-IT" dirty="0">
                <a:effectLst/>
              </a:rPr>
              <a:t>: il punto </a:t>
            </a:r>
            <a:r>
              <a:rPr lang="it-IT" i="1" dirty="0">
                <a:effectLst/>
              </a:rPr>
              <a:t>A</a:t>
            </a:r>
            <a:r>
              <a:rPr lang="it-IT" dirty="0">
                <a:effectLst/>
              </a:rPr>
              <a:t> appartiene al piano α;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i</a:t>
            </a:r>
            <a:r>
              <a:rPr lang="it-IT" b="1" dirty="0">
                <a:effectLst/>
              </a:rPr>
              <a:t>l punto </a:t>
            </a:r>
            <a:r>
              <a:rPr lang="it-IT" b="1" i="1" dirty="0">
                <a:effectLst/>
              </a:rPr>
              <a:t>P</a:t>
            </a:r>
            <a:r>
              <a:rPr lang="it-IT" b="1" dirty="0">
                <a:effectLst/>
              </a:rPr>
              <a:t> è esterno ad α</a:t>
            </a:r>
            <a:r>
              <a:rPr lang="it-IT" dirty="0">
                <a:effectLst/>
              </a:rPr>
              <a:t>: il punto </a:t>
            </a:r>
            <a:r>
              <a:rPr lang="it-IT" i="1" dirty="0">
                <a:effectLst/>
              </a:rPr>
              <a:t>P</a:t>
            </a:r>
            <a:r>
              <a:rPr lang="it-IT" dirty="0">
                <a:effectLst/>
              </a:rPr>
              <a:t> non appartiene al piano α.</a:t>
            </a: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Dal punto </a:t>
            </a:r>
            <a:r>
              <a:rPr lang="it-IT" i="1" dirty="0">
                <a:effectLst/>
              </a:rPr>
              <a:t>P</a:t>
            </a:r>
            <a:r>
              <a:rPr lang="it-IT" dirty="0">
                <a:effectLst/>
              </a:rPr>
              <a:t> possiamo condurre al piano α una sola perpendicolare che interseca il piano nel punto </a:t>
            </a:r>
            <a:r>
              <a:rPr lang="it-IT" i="1" dirty="0">
                <a:effectLst/>
              </a:rPr>
              <a:t>H</a:t>
            </a:r>
            <a:r>
              <a:rPr lang="it-IT" dirty="0">
                <a:effectLst/>
              </a:rPr>
              <a:t>: il segmento </a:t>
            </a:r>
            <a:r>
              <a:rPr lang="it-IT" i="1" dirty="0">
                <a:effectLst/>
              </a:rPr>
              <a:t>PH</a:t>
            </a:r>
            <a:r>
              <a:rPr lang="it-IT" dirty="0">
                <a:effectLst/>
              </a:rPr>
              <a:t> è detto </a:t>
            </a:r>
            <a:r>
              <a:rPr lang="it-IT" b="1" dirty="0">
                <a:effectLst/>
              </a:rPr>
              <a:t>distanza</a:t>
            </a:r>
            <a:r>
              <a:rPr lang="it-IT" dirty="0">
                <a:effectLst/>
              </a:rPr>
              <a:t> di </a:t>
            </a:r>
            <a:r>
              <a:rPr lang="it-IT" i="1" dirty="0">
                <a:effectLst/>
              </a:rPr>
              <a:t>P</a:t>
            </a:r>
            <a:r>
              <a:rPr lang="it-IT" dirty="0">
                <a:effectLst/>
              </a:rPr>
              <a:t> da α.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I segmenti </a:t>
            </a:r>
            <a:r>
              <a:rPr lang="it-IT" i="1" dirty="0">
                <a:effectLst/>
              </a:rPr>
              <a:t>RH</a:t>
            </a:r>
            <a:r>
              <a:rPr lang="it-IT" dirty="0">
                <a:effectLst/>
              </a:rPr>
              <a:t> ed </a:t>
            </a:r>
            <a:r>
              <a:rPr lang="it-IT" i="1" dirty="0">
                <a:effectLst/>
              </a:rPr>
              <a:t>SH</a:t>
            </a:r>
            <a:r>
              <a:rPr lang="it-IT" dirty="0">
                <a:effectLst/>
              </a:rPr>
              <a:t> sono detti rispettivamente </a:t>
            </a:r>
            <a:r>
              <a:rPr lang="it-IT" b="1" dirty="0">
                <a:effectLst/>
              </a:rPr>
              <a:t>proiezione ortogonale </a:t>
            </a:r>
            <a:r>
              <a:rPr lang="it-IT" dirty="0">
                <a:effectLst/>
              </a:rPr>
              <a:t>di </a:t>
            </a:r>
            <a:r>
              <a:rPr lang="it-IT" i="1" dirty="0">
                <a:effectLst/>
              </a:rPr>
              <a:t>PR</a:t>
            </a:r>
            <a:r>
              <a:rPr lang="it-IT" dirty="0">
                <a:effectLst/>
              </a:rPr>
              <a:t> e di </a:t>
            </a:r>
            <a:r>
              <a:rPr lang="it-IT" i="1" dirty="0">
                <a:effectLst/>
              </a:rPr>
              <a:t>PS</a:t>
            </a:r>
            <a:r>
              <a:rPr lang="it-IT" dirty="0">
                <a:effectLst/>
              </a:rPr>
              <a:t> sul piano α.</a:t>
            </a:r>
            <a:endParaRPr lang="it-IT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E7E49B2-4E25-8944-BD47-4ACF85378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4"/>
          <a:stretch/>
        </p:blipFill>
        <p:spPr>
          <a:xfrm>
            <a:off x="3347864" y="2924944"/>
            <a:ext cx="2448272" cy="201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26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3F2F87-9D32-400E-96CC-D65E63074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Rette e piani nello spazio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9E4DCE-328B-49FA-BE86-1E00B0934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4186808" cy="453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PIANI NELLO SPAZIO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Due piani nello spazio possono assumere le seguenti posizioni reciproche: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effectLst/>
              </a:rPr>
              <a:t>i piani α e β sono incidenti</a:t>
            </a:r>
            <a:r>
              <a:rPr lang="it-IT" dirty="0">
                <a:effectLst/>
              </a:rPr>
              <a:t>: hanno in comune la retta </a:t>
            </a:r>
            <a:r>
              <a:rPr lang="it-IT" i="1" dirty="0">
                <a:effectLst/>
              </a:rPr>
              <a:t>r</a:t>
            </a:r>
            <a:r>
              <a:rPr lang="it-IT" dirty="0">
                <a:effectLst/>
              </a:rPr>
              <a:t> che si dice intersezione dei due piani;</a:t>
            </a: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effectLst/>
              </a:rPr>
              <a:t>i piani α e β sono paralleli</a:t>
            </a:r>
            <a:r>
              <a:rPr lang="it-IT" dirty="0">
                <a:effectLst/>
              </a:rPr>
              <a:t>: non hanno alcun punto in comune; la distanza fra due piani paralleli è il segmento di perpendicolare condotto da un punto qualsiasi di un piano all’altro piano.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5299AB8-5E5A-0E41-AEAE-CD3F62A0F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581" y="1700808"/>
            <a:ext cx="1319104" cy="210867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86B9F5C-BA65-D54C-B0BF-0F7F551D6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509" y="4181959"/>
            <a:ext cx="2307248" cy="104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85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3F2F87-9D32-400E-96CC-D65E63074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Rette e piani nello spazio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9E4DCE-328B-49FA-BE86-1E00B0934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4402832" cy="453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RETTE NELLO SPAZIO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Le rette nello spazio possono essere </a:t>
            </a:r>
            <a:r>
              <a:rPr lang="it-IT" b="1" dirty="0">
                <a:effectLst/>
              </a:rPr>
              <a:t>complanari</a:t>
            </a:r>
            <a:r>
              <a:rPr lang="it-IT" dirty="0">
                <a:effectLst/>
              </a:rPr>
              <a:t> o </a:t>
            </a:r>
            <a:r>
              <a:rPr lang="it-IT" b="1" dirty="0">
                <a:effectLst/>
              </a:rPr>
              <a:t>sghembe</a:t>
            </a:r>
            <a:r>
              <a:rPr lang="it-IT" dirty="0">
                <a:effectLst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Le rette </a:t>
            </a:r>
            <a:r>
              <a:rPr lang="it-IT" i="1" dirty="0">
                <a:effectLst/>
              </a:rPr>
              <a:t>r</a:t>
            </a:r>
            <a:r>
              <a:rPr lang="it-IT" dirty="0">
                <a:effectLst/>
              </a:rPr>
              <a:t>, </a:t>
            </a:r>
            <a:r>
              <a:rPr lang="it-IT" i="1" dirty="0">
                <a:effectLst/>
              </a:rPr>
              <a:t>s</a:t>
            </a:r>
            <a:r>
              <a:rPr lang="it-IT" dirty="0">
                <a:effectLst/>
              </a:rPr>
              <a:t>, </a:t>
            </a:r>
            <a:r>
              <a:rPr lang="it-IT" i="1" dirty="0">
                <a:effectLst/>
              </a:rPr>
              <a:t>t</a:t>
            </a:r>
            <a:r>
              <a:rPr lang="it-IT" dirty="0">
                <a:effectLst/>
              </a:rPr>
              <a:t> giacciono sullo stesso piano e si dicono </a:t>
            </a:r>
            <a:r>
              <a:rPr lang="it-IT" b="1" dirty="0">
                <a:effectLst/>
              </a:rPr>
              <a:t>complanari</a:t>
            </a:r>
            <a:r>
              <a:rPr lang="it-IT" dirty="0">
                <a:effectLst/>
              </a:rPr>
              <a:t>. Le rette complanari possono essere distinte in:</a:t>
            </a:r>
          </a:p>
          <a:p>
            <a:pPr lvl="1"/>
            <a:r>
              <a:rPr lang="it-IT" dirty="0">
                <a:effectLst/>
              </a:rPr>
              <a:t>– </a:t>
            </a:r>
            <a:r>
              <a:rPr lang="it-IT" b="1" dirty="0">
                <a:effectLst/>
              </a:rPr>
              <a:t>parallele</a:t>
            </a:r>
            <a:r>
              <a:rPr lang="it-IT" dirty="0">
                <a:effectLst/>
              </a:rPr>
              <a:t> se non hanno alcun punto in comune, come </a:t>
            </a:r>
            <a:r>
              <a:rPr lang="it-IT" i="1" dirty="0">
                <a:effectLst/>
              </a:rPr>
              <a:t>r</a:t>
            </a:r>
            <a:r>
              <a:rPr lang="it-IT" dirty="0">
                <a:effectLst/>
              </a:rPr>
              <a:t> e </a:t>
            </a:r>
            <a:r>
              <a:rPr lang="it-IT" i="1" dirty="0">
                <a:effectLst/>
              </a:rPr>
              <a:t>s</a:t>
            </a:r>
            <a:r>
              <a:rPr lang="it-IT" dirty="0">
                <a:effectLst/>
              </a:rPr>
              <a:t>;</a:t>
            </a:r>
          </a:p>
          <a:p>
            <a:pPr lvl="1"/>
            <a:r>
              <a:rPr lang="it-IT" dirty="0">
                <a:effectLst/>
              </a:rPr>
              <a:t>– </a:t>
            </a:r>
            <a:r>
              <a:rPr lang="it-IT" b="1" dirty="0">
                <a:effectLst/>
              </a:rPr>
              <a:t>incidenti</a:t>
            </a:r>
            <a:r>
              <a:rPr lang="it-IT" dirty="0">
                <a:effectLst/>
              </a:rPr>
              <a:t> se si intersecano in un punto </a:t>
            </a:r>
            <a:r>
              <a:rPr lang="it-IT" i="1" dirty="0">
                <a:effectLst/>
              </a:rPr>
              <a:t>P</a:t>
            </a:r>
            <a:r>
              <a:rPr lang="it-IT" dirty="0">
                <a:effectLst/>
              </a:rPr>
              <a:t>, come </a:t>
            </a:r>
            <a:r>
              <a:rPr lang="it-IT" i="1" dirty="0">
                <a:effectLst/>
              </a:rPr>
              <a:t>r</a:t>
            </a:r>
            <a:r>
              <a:rPr lang="it-IT" dirty="0">
                <a:effectLst/>
              </a:rPr>
              <a:t> e </a:t>
            </a:r>
            <a:r>
              <a:rPr lang="it-IT" i="1" dirty="0">
                <a:effectLst/>
              </a:rPr>
              <a:t>t</a:t>
            </a:r>
            <a:r>
              <a:rPr lang="it-IT" dirty="0">
                <a:effectLst/>
              </a:rPr>
              <a:t>. 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Le rette </a:t>
            </a:r>
            <a:r>
              <a:rPr lang="it-IT" i="1" dirty="0">
                <a:effectLst/>
              </a:rPr>
              <a:t>u</a:t>
            </a:r>
            <a:r>
              <a:rPr lang="it-IT" dirty="0">
                <a:effectLst/>
              </a:rPr>
              <a:t> e </a:t>
            </a:r>
            <a:r>
              <a:rPr lang="it-IT" i="1" dirty="0">
                <a:effectLst/>
              </a:rPr>
              <a:t>v</a:t>
            </a:r>
            <a:r>
              <a:rPr lang="it-IT" dirty="0">
                <a:effectLst/>
              </a:rPr>
              <a:t> non sono complanari perché non esiste un piano che le contenga entrambe; </a:t>
            </a:r>
            <a:r>
              <a:rPr lang="it-IT" i="1" dirty="0">
                <a:effectLst/>
              </a:rPr>
              <a:t>u</a:t>
            </a:r>
            <a:r>
              <a:rPr lang="it-IT" dirty="0">
                <a:effectLst/>
              </a:rPr>
              <a:t> e </a:t>
            </a:r>
            <a:r>
              <a:rPr lang="it-IT" i="1" dirty="0">
                <a:effectLst/>
              </a:rPr>
              <a:t>v</a:t>
            </a:r>
            <a:r>
              <a:rPr lang="it-IT" dirty="0">
                <a:effectLst/>
              </a:rPr>
              <a:t> si dicono </a:t>
            </a:r>
            <a:r>
              <a:rPr lang="it-IT" b="1" dirty="0">
                <a:effectLst/>
              </a:rPr>
              <a:t>sghembe</a:t>
            </a:r>
            <a:r>
              <a:rPr lang="it-IT" dirty="0">
                <a:effectLst/>
              </a:rPr>
              <a:t>.</a:t>
            </a:r>
            <a:endParaRPr lang="it-IT" dirty="0">
              <a:effectLst/>
              <a:highlight>
                <a:srgbClr val="FFFF00"/>
              </a:highligh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A66046F-58FA-A64D-8BD8-22019DDA2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378" y="2780928"/>
            <a:ext cx="2923830" cy="83310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6092217-5599-464B-8486-19D877B99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4350124"/>
            <a:ext cx="2929136" cy="166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3F2F87-9D32-400E-96CC-D65E63074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Angoli diedri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9E4DCE-328B-49FA-BE86-1E00B0934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5842992" cy="453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dirty="0">
                <a:effectLst/>
              </a:rPr>
              <a:t>I due semipiani </a:t>
            </a:r>
            <a:r>
              <a:rPr lang="el-GR" sz="1600" dirty="0">
                <a:effectLst/>
              </a:rPr>
              <a:t>α </a:t>
            </a:r>
            <a:r>
              <a:rPr lang="it-IT" sz="1600" dirty="0">
                <a:effectLst/>
              </a:rPr>
              <a:t>e </a:t>
            </a:r>
            <a:r>
              <a:rPr lang="el-GR" sz="1600" dirty="0">
                <a:effectLst/>
              </a:rPr>
              <a:t>β, </a:t>
            </a:r>
            <a:r>
              <a:rPr lang="it-IT" sz="1600" dirty="0">
                <a:effectLst/>
              </a:rPr>
              <a:t>aventi la retta </a:t>
            </a:r>
            <a:r>
              <a:rPr lang="it-IT" sz="1600" i="1" dirty="0">
                <a:effectLst/>
              </a:rPr>
              <a:t>r</a:t>
            </a:r>
            <a:r>
              <a:rPr lang="it-IT" sz="1600" dirty="0">
                <a:effectLst/>
              </a:rPr>
              <a:t> origine in comune, dividono lo spazio in due regioni distinte, illimitate, dette </a:t>
            </a:r>
            <a:r>
              <a:rPr lang="it-IT" sz="1600" b="1" dirty="0">
                <a:effectLst/>
              </a:rPr>
              <a:t>angolo diedro</a:t>
            </a:r>
            <a:r>
              <a:rPr lang="it-IT" sz="1600" dirty="0">
                <a:effectLst/>
              </a:rPr>
              <a:t> o </a:t>
            </a:r>
            <a:r>
              <a:rPr lang="it-IT" sz="1600" b="1" dirty="0">
                <a:effectLst/>
              </a:rPr>
              <a:t>diedro</a:t>
            </a:r>
            <a:r>
              <a:rPr lang="it-IT" sz="1600" dirty="0"/>
              <a:t>:</a:t>
            </a:r>
            <a:endParaRPr lang="it-IT" sz="16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FF0000"/>
                </a:solidFill>
              </a:rPr>
              <a:t>d</a:t>
            </a:r>
            <a:r>
              <a:rPr lang="it-IT" sz="1600" b="1" dirty="0">
                <a:solidFill>
                  <a:srgbClr val="FF0000"/>
                </a:solidFill>
                <a:effectLst/>
              </a:rPr>
              <a:t>iedro concavo</a:t>
            </a:r>
            <a:r>
              <a:rPr lang="it-IT" sz="1600" dirty="0">
                <a:effectLst/>
              </a:rPr>
              <a:t>: contiene i prolungamenti delle facce;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0070C0"/>
                </a:solidFill>
              </a:rPr>
              <a:t>diedro convesso</a:t>
            </a:r>
            <a:r>
              <a:rPr lang="it-IT" sz="1600" dirty="0"/>
              <a:t>: </a:t>
            </a:r>
            <a:r>
              <a:rPr lang="it-IT" sz="1600" dirty="0">
                <a:effectLst/>
              </a:rPr>
              <a:t>non contiene i prolungamenti delle facc</a:t>
            </a:r>
            <a:r>
              <a:rPr lang="it-IT" sz="1600" dirty="0"/>
              <a:t>e.</a:t>
            </a:r>
            <a:endParaRPr lang="it-IT" sz="1600" dirty="0">
              <a:effectLst/>
            </a:endParaRPr>
          </a:p>
          <a:p>
            <a:pPr marL="0" indent="0">
              <a:buNone/>
            </a:pPr>
            <a:endParaRPr lang="it-IT" sz="1600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it-IT" sz="1600" dirty="0"/>
              <a:t>U</a:t>
            </a:r>
            <a:r>
              <a:rPr lang="it-IT" sz="1600" dirty="0">
                <a:effectLst/>
              </a:rPr>
              <a:t>n piano γ che interseca un diedro perpendicolarmente allo spigolo origina un angolo </a:t>
            </a:r>
            <a:r>
              <a:rPr lang="it-IT" sz="1600" i="1" dirty="0">
                <a:effectLst/>
              </a:rPr>
              <a:t>AOB</a:t>
            </a:r>
            <a:r>
              <a:rPr lang="it-IT" sz="1600" dirty="0">
                <a:effectLst/>
              </a:rPr>
              <a:t> detto </a:t>
            </a:r>
            <a:r>
              <a:rPr lang="it-IT" sz="1600" b="1" dirty="0">
                <a:effectLst/>
              </a:rPr>
              <a:t>sezione normale del diedro</a:t>
            </a:r>
            <a:r>
              <a:rPr lang="it-IT" sz="1600" dirty="0"/>
              <a:t>.</a:t>
            </a:r>
          </a:p>
          <a:p>
            <a:pPr marL="0" indent="0">
              <a:buNone/>
            </a:pPr>
            <a:endParaRPr lang="it-IT" sz="1600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it-IT" sz="1600" dirty="0">
                <a:effectLst/>
              </a:rPr>
              <a:t>Un diedro è acuto, retto, ottuso a seconda che la sua sezione normale sia un angolo acuto, retto o ottuso.</a:t>
            </a:r>
          </a:p>
          <a:p>
            <a:pPr marL="0" indent="0">
              <a:buNone/>
            </a:pPr>
            <a:r>
              <a:rPr lang="it-IT" sz="1600" dirty="0">
                <a:effectLst/>
              </a:rPr>
              <a:t>Due diedri sono: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effectLst/>
              </a:rPr>
              <a:t>congruenti</a:t>
            </a:r>
            <a:r>
              <a:rPr lang="it-IT" sz="1600" dirty="0">
                <a:effectLst/>
              </a:rPr>
              <a:t> se hanno sezioni normali congruenti;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effectLst/>
              </a:rPr>
              <a:t>consecutivi</a:t>
            </a:r>
            <a:r>
              <a:rPr lang="it-IT" sz="1600" dirty="0">
                <a:effectLst/>
              </a:rPr>
              <a:t> se hanno come sezioni normali due angoli consecutivi;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effectLst/>
              </a:rPr>
              <a:t>adiacenti</a:t>
            </a:r>
            <a:r>
              <a:rPr lang="it-IT" sz="1600" dirty="0">
                <a:effectLst/>
              </a:rPr>
              <a:t> se hanno come sezioni normali due angoli adiacenti.</a:t>
            </a:r>
            <a:endParaRPr lang="it-IT" sz="1600" dirty="0">
              <a:effectLst/>
              <a:highlight>
                <a:srgbClr val="FFFF00"/>
              </a:highligh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C609ED8-892D-324F-98E2-528D84F47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696" y="1495075"/>
            <a:ext cx="1421014" cy="197663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FE7A462-FE7E-1940-9680-97B0F87C0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286" y="3717032"/>
            <a:ext cx="2695834" cy="176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33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3F2F87-9D32-400E-96CC-D65E63074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Poliedri e solidi a superficie curva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9E4DCE-328B-49FA-BE86-1E00B0934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Un </a:t>
            </a:r>
            <a:r>
              <a:rPr lang="it-IT" b="1" dirty="0">
                <a:effectLst/>
              </a:rPr>
              <a:t>solido</a:t>
            </a:r>
            <a:r>
              <a:rPr lang="it-IT" dirty="0">
                <a:effectLst/>
              </a:rPr>
              <a:t> è una figura che occupa uno spazio a tre dimensioni delimitato da una superficie chiusa che può essere piana o curva.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È possibile dividere i solidi in due sottoinsiemi secondo queste caratteristiche: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solidi delimitati da poligoni: </a:t>
            </a:r>
            <a:r>
              <a:rPr lang="it-IT" b="1" dirty="0">
                <a:effectLst/>
              </a:rPr>
              <a:t>poliedri</a:t>
            </a:r>
            <a:r>
              <a:rPr lang="it-IT" dirty="0">
                <a:effectLst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solidi delimitati da superfici curve: </a:t>
            </a:r>
            <a:r>
              <a:rPr lang="it-IT" b="1" dirty="0">
                <a:effectLst/>
              </a:rPr>
              <a:t>solidi rotondi </a:t>
            </a:r>
            <a:r>
              <a:rPr lang="it-IT" dirty="0">
                <a:effectLst/>
              </a:rPr>
              <a:t>o </a:t>
            </a:r>
            <a:r>
              <a:rPr lang="it-IT" b="1" dirty="0">
                <a:effectLst/>
              </a:rPr>
              <a:t>a superficie curva</a:t>
            </a:r>
            <a:r>
              <a:rPr lang="it-IT" dirty="0">
                <a:effectLst/>
              </a:rPr>
              <a:t>.</a:t>
            </a:r>
            <a:endParaRPr lang="it-IT" b="1" dirty="0">
              <a:effectLst/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082891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1707</Words>
  <Application>Microsoft Macintosh PowerPoint</Application>
  <PresentationFormat>Presentazione su schermo (4:3)</PresentationFormat>
  <Paragraphs>171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 Math</vt:lpstr>
      <vt:lpstr>Tema di Office</vt:lpstr>
      <vt:lpstr>Presentazione standard di PowerPoint</vt:lpstr>
      <vt:lpstr>Oggetti tridimensionali</vt:lpstr>
      <vt:lpstr>Rette e piani nello spazio</vt:lpstr>
      <vt:lpstr>Rette e piani nello spazio</vt:lpstr>
      <vt:lpstr>Rette e piani nello spazio</vt:lpstr>
      <vt:lpstr>Rette e piani nello spazio</vt:lpstr>
      <vt:lpstr>Rette e piani nello spazio</vt:lpstr>
      <vt:lpstr>Angoli diedri</vt:lpstr>
      <vt:lpstr>Poliedri e solidi a superficie curva</vt:lpstr>
      <vt:lpstr>Poliedri e solidi a superficie curva</vt:lpstr>
      <vt:lpstr>Poliedri e solidi a superficie curva</vt:lpstr>
      <vt:lpstr>Poliedri e solidi a superficie curva</vt:lpstr>
      <vt:lpstr>Poliedri e solidi a superficie curva</vt:lpstr>
      <vt:lpstr>Equivalenza dei solidi e peso specifico</vt:lpstr>
      <vt:lpstr>Equivalenza dei solidi e peso specifico</vt:lpstr>
      <vt:lpstr>Equivalenza dei solidi e peso specifico</vt:lpstr>
      <vt:lpstr>Equivalenza dei solidi e peso specifico</vt:lpstr>
      <vt:lpstr>Equivalenza dei solidi e peso specifico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Quadrilateri</dc:title>
  <dc:creator>Elisa Favro</dc:creator>
  <cp:lastModifiedBy>Utente di Microsoft Office</cp:lastModifiedBy>
  <cp:revision>72</cp:revision>
  <dcterms:created xsi:type="dcterms:W3CDTF">2020-05-11T09:05:56Z</dcterms:created>
  <dcterms:modified xsi:type="dcterms:W3CDTF">2021-04-14T12:01:54Z</dcterms:modified>
</cp:coreProperties>
</file>